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571500"/>
            <a:ext cx="366713" cy="5715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 1"/>
          <p:cNvSpPr/>
          <p:nvPr/>
        </p:nvSpPr>
        <p:spPr>
          <a:xfrm>
            <a:off x="571500" y="1185863"/>
            <a:ext cx="8001000" cy="14668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775"/>
              </a:lnSpc>
              <a:buNone/>
            </a:pPr>
            <a:r>
              <a:rPr lang="en-US" sz="412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太阳能无人机能量管理器关键技术研究</a:t>
            </a:r>
            <a:endParaRPr lang="en-US" sz="4125" dirty="0"/>
          </a:p>
        </p:txBody>
      </p:sp>
      <p:sp>
        <p:nvSpPr>
          <p:cNvPr id="5" name="Text 2"/>
          <p:cNvSpPr/>
          <p:nvPr/>
        </p:nvSpPr>
        <p:spPr>
          <a:xfrm>
            <a:off x="571500" y="43624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1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张天瑜</a:t>
            </a:r>
            <a:endParaRPr lang="en-US" sz="131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571500"/>
            <a:ext cx="366713" cy="5715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 1"/>
          <p:cNvSpPr/>
          <p:nvPr/>
        </p:nvSpPr>
        <p:spPr>
          <a:xfrm>
            <a:off x="5239385" y="635"/>
            <a:ext cx="3923665" cy="513651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5175"/>
              </a:lnSpc>
              <a:buNone/>
            </a:pPr>
            <a:r>
              <a:rPr lang="en-US" sz="24375" b="1" dirty="0">
                <a:solidFill>
                  <a:srgbClr val="E2C9AB">
                    <a:alpha val="7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24375" dirty="0"/>
          </a:p>
        </p:txBody>
      </p:sp>
      <p:sp>
        <p:nvSpPr>
          <p:cNvPr id="5" name="Text 2"/>
          <p:cNvSpPr/>
          <p:nvPr/>
        </p:nvSpPr>
        <p:spPr>
          <a:xfrm>
            <a:off x="571500" y="3676650"/>
            <a:ext cx="4667250" cy="5334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三端口功率变换器研究</a:t>
            </a:r>
            <a:endParaRPr lang="en-US" sz="3000" dirty="0"/>
          </a:p>
        </p:txBody>
      </p:sp>
      <p:sp>
        <p:nvSpPr>
          <p:cNvPr id="6" name="Text 3"/>
          <p:cNvSpPr/>
          <p:nvPr/>
        </p:nvSpPr>
        <p:spPr>
          <a:xfrm>
            <a:off x="571500" y="4305300"/>
            <a:ext cx="4667250" cy="2667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l="26" r="26"/>
          <a:stretch>
            <a:fillRect/>
          </a:stretch>
        </p:blipFill>
        <p:spPr>
          <a:xfrm>
            <a:off x="0" y="0"/>
            <a:ext cx="9144000" cy="219075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85750" y="285750"/>
            <a:ext cx="619125" cy="6191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466725"/>
            <a:ext cx="80010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低压供电场合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895350"/>
            <a:ext cx="8001000" cy="185737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460"/>
              </a:lnSpc>
              <a:buNone/>
            </a:pPr>
            <a:endParaRPr lang="en-US" sz="1050" dirty="0"/>
          </a:p>
        </p:txBody>
      </p:sp>
      <p:sp>
        <p:nvSpPr>
          <p:cNvPr id="7" name="Shape 3"/>
          <p:cNvSpPr/>
          <p:nvPr/>
        </p:nvSpPr>
        <p:spPr>
          <a:xfrm>
            <a:off x="857250" y="1676400"/>
            <a:ext cx="1143000" cy="1143000"/>
          </a:xfrm>
          <a:prstGeom prst="ellipse">
            <a:avLst/>
          </a:prstGeom>
          <a:solidFill>
            <a:srgbClr val="BB0000"/>
          </a:solidFill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43000" y="1962150"/>
            <a:ext cx="571500" cy="5715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1500" y="3057525"/>
            <a:ext cx="17145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125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脉冲单元设计</a:t>
            </a:r>
            <a:endParaRPr lang="en-US" sz="1125" dirty="0"/>
          </a:p>
        </p:txBody>
      </p:sp>
      <p:sp>
        <p:nvSpPr>
          <p:cNvPr id="10" name="Text 5"/>
          <p:cNvSpPr/>
          <p:nvPr/>
        </p:nvSpPr>
        <p:spPr>
          <a:xfrm>
            <a:off x="571500" y="3371850"/>
            <a:ext cx="1714500" cy="571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采用脉冲单元实现高效能量转换，适用于低电压供电环境，确保系统稳定运行。</a:t>
            </a:r>
            <a:endParaRPr lang="en-US" sz="900" dirty="0"/>
          </a:p>
        </p:txBody>
      </p:sp>
      <p:sp>
        <p:nvSpPr>
          <p:cNvPr id="11" name="Shape 6"/>
          <p:cNvSpPr/>
          <p:nvPr/>
        </p:nvSpPr>
        <p:spPr>
          <a:xfrm>
            <a:off x="2952750" y="1676400"/>
            <a:ext cx="1143000" cy="1143000"/>
          </a:xfrm>
          <a:prstGeom prst="ellipse">
            <a:avLst/>
          </a:prstGeom>
          <a:solidFill>
            <a:srgbClr val="DFB57F"/>
          </a:solidFill>
        </p:spPr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238500" y="1962150"/>
            <a:ext cx="571500" cy="5715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667000" y="3057525"/>
            <a:ext cx="17145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125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电路结构展示</a:t>
            </a:r>
            <a:endParaRPr lang="en-US" sz="1125" dirty="0"/>
          </a:p>
        </p:txBody>
      </p:sp>
      <p:sp>
        <p:nvSpPr>
          <p:cNvPr id="14" name="Text 8"/>
          <p:cNvSpPr/>
          <p:nvPr/>
        </p:nvSpPr>
        <p:spPr>
          <a:xfrm>
            <a:off x="2667000" y="3371850"/>
            <a:ext cx="1714500" cy="571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电路图清晰呈现脉冲单元三端口变换器的内部构造，直观理解能量流动路径。</a:t>
            </a:r>
            <a:endParaRPr lang="en-US" sz="900" dirty="0"/>
          </a:p>
        </p:txBody>
      </p:sp>
      <p:sp>
        <p:nvSpPr>
          <p:cNvPr id="15" name="Shape 9"/>
          <p:cNvSpPr/>
          <p:nvPr/>
        </p:nvSpPr>
        <p:spPr>
          <a:xfrm>
            <a:off x="5048250" y="1676400"/>
            <a:ext cx="1143000" cy="1143000"/>
          </a:xfrm>
          <a:prstGeom prst="ellipse">
            <a:avLst/>
          </a:prstGeom>
          <a:solidFill>
            <a:srgbClr val="BB0000"/>
          </a:solidFill>
        </p:spPr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334000" y="1962150"/>
            <a:ext cx="571500" cy="57150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4762500" y="3057525"/>
            <a:ext cx="17145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125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效率测试结果</a:t>
            </a:r>
            <a:endParaRPr lang="en-US" sz="1125" dirty="0"/>
          </a:p>
        </p:txBody>
      </p:sp>
      <p:sp>
        <p:nvSpPr>
          <p:cNvPr id="18" name="Text 11"/>
          <p:cNvSpPr/>
          <p:nvPr/>
        </p:nvSpPr>
        <p:spPr>
          <a:xfrm>
            <a:off x="4762500" y="3371850"/>
            <a:ext cx="1714500" cy="571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通过实验验证，在不同负载条件下，变换器展现出优异的转换效率，满足无人机低功耗需求。</a:t>
            </a:r>
            <a:endParaRPr lang="en-US" sz="900" dirty="0"/>
          </a:p>
        </p:txBody>
      </p:sp>
      <p:sp>
        <p:nvSpPr>
          <p:cNvPr id="19" name="Shape 12"/>
          <p:cNvSpPr/>
          <p:nvPr/>
        </p:nvSpPr>
        <p:spPr>
          <a:xfrm>
            <a:off x="7143750" y="1676400"/>
            <a:ext cx="1143000" cy="1143000"/>
          </a:xfrm>
          <a:prstGeom prst="ellipse">
            <a:avLst/>
          </a:prstGeom>
          <a:solidFill>
            <a:srgbClr val="DFB57F"/>
          </a:solidFill>
        </p:spPr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429500" y="1962150"/>
            <a:ext cx="571500" cy="571500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6858000" y="3057525"/>
            <a:ext cx="17145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125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性能对比分析</a:t>
            </a:r>
            <a:endParaRPr lang="en-US" sz="1125" dirty="0"/>
          </a:p>
        </p:txBody>
      </p:sp>
      <p:sp>
        <p:nvSpPr>
          <p:cNvPr id="22" name="Text 14"/>
          <p:cNvSpPr/>
          <p:nvPr/>
        </p:nvSpPr>
        <p:spPr>
          <a:xfrm>
            <a:off x="6858000" y="3371850"/>
            <a:ext cx="1714500" cy="571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与传统变换器相比，脉冲单元三端口变换器在低压环境下表现出更高的效率和可靠性。</a:t>
            </a:r>
            <a:endParaRPr lang="en-US" sz="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85750" y="285750"/>
            <a:ext cx="619125" cy="61912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466725"/>
            <a:ext cx="28575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高压供电场合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895350"/>
            <a:ext cx="2857500" cy="185737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460"/>
              </a:lnSpc>
              <a:buNone/>
            </a:pPr>
            <a:endParaRPr lang="en-US" sz="10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 t="33333" b="33333"/>
          <a:stretch>
            <a:fillRect/>
          </a:stretch>
        </p:blipFill>
        <p:spPr>
          <a:xfrm>
            <a:off x="571500" y="3905250"/>
            <a:ext cx="2857500" cy="952500"/>
          </a:xfrm>
          <a:prstGeom prst="roundRect">
            <a:avLst>
              <a:gd name="adj" fmla="val 5000"/>
            </a:avLst>
          </a:prstGeom>
        </p:spPr>
      </p:pic>
      <p:sp>
        <p:nvSpPr>
          <p:cNvPr id="7" name="Shape 3"/>
          <p:cNvSpPr/>
          <p:nvPr/>
        </p:nvSpPr>
        <p:spPr>
          <a:xfrm>
            <a:off x="4381500" y="933450"/>
            <a:ext cx="442913" cy="442913"/>
          </a:xfrm>
          <a:prstGeom prst="rect">
            <a:avLst/>
          </a:prstGeom>
          <a:solidFill>
            <a:srgbClr val="E17272"/>
          </a:solidFill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38650" y="990600"/>
            <a:ext cx="333375" cy="3333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381500" y="1566863"/>
            <a:ext cx="41910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25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耦合电感设计</a:t>
            </a:r>
            <a:endParaRPr lang="en-US" sz="1125" dirty="0"/>
          </a:p>
        </p:txBody>
      </p:sp>
      <p:sp>
        <p:nvSpPr>
          <p:cNvPr id="10" name="Text 5"/>
          <p:cNvSpPr/>
          <p:nvPr/>
        </p:nvSpPr>
        <p:spPr>
          <a:xfrm>
            <a:off x="4381500" y="1871663"/>
            <a:ext cx="41910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采用耦合电感实现高电压转换，提高变换器效率与功率密度。</a:t>
            </a:r>
            <a:endParaRPr lang="en-US" sz="9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l="26" r="26"/>
          <a:stretch>
            <a:fillRect/>
          </a:stretch>
        </p:blipFill>
        <p:spPr>
          <a:xfrm>
            <a:off x="0" y="0"/>
            <a:ext cx="9144000" cy="219075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85750" y="285750"/>
            <a:ext cx="619125" cy="6191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466725"/>
            <a:ext cx="80010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分布式供电场合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895350"/>
            <a:ext cx="8001000" cy="185737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460"/>
              </a:lnSpc>
              <a:buNone/>
            </a:pPr>
            <a:endParaRPr lang="en-US" sz="1050" dirty="0"/>
          </a:p>
        </p:txBody>
      </p:sp>
      <p:sp>
        <p:nvSpPr>
          <p:cNvPr id="7" name="Shape 3"/>
          <p:cNvSpPr/>
          <p:nvPr/>
        </p:nvSpPr>
        <p:spPr>
          <a:xfrm>
            <a:off x="857250" y="1676400"/>
            <a:ext cx="1143000" cy="1143000"/>
          </a:xfrm>
          <a:prstGeom prst="ellipse">
            <a:avLst/>
          </a:prstGeom>
          <a:solidFill>
            <a:srgbClr val="BB0000"/>
          </a:solidFill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43000" y="1962150"/>
            <a:ext cx="571500" cy="5715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1500" y="3057525"/>
            <a:ext cx="17145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125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分布式供电概念</a:t>
            </a:r>
            <a:endParaRPr lang="en-US" sz="1125" dirty="0"/>
          </a:p>
        </p:txBody>
      </p:sp>
      <p:sp>
        <p:nvSpPr>
          <p:cNvPr id="10" name="Text 5"/>
          <p:cNvSpPr/>
          <p:nvPr/>
        </p:nvSpPr>
        <p:spPr>
          <a:xfrm>
            <a:off x="571500" y="3371850"/>
            <a:ext cx="17145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分布式供电通过多个电源点供电，提高系统可靠性与灵活性。</a:t>
            </a:r>
            <a:endParaRPr lang="en-US" sz="900" dirty="0"/>
          </a:p>
        </p:txBody>
      </p:sp>
      <p:sp>
        <p:nvSpPr>
          <p:cNvPr id="11" name="Shape 6"/>
          <p:cNvSpPr/>
          <p:nvPr/>
        </p:nvSpPr>
        <p:spPr>
          <a:xfrm>
            <a:off x="2952750" y="1676400"/>
            <a:ext cx="1143000" cy="1143000"/>
          </a:xfrm>
          <a:prstGeom prst="ellipse">
            <a:avLst/>
          </a:prstGeom>
          <a:solidFill>
            <a:srgbClr val="DFB57F"/>
          </a:solidFill>
        </p:spPr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238500" y="1962150"/>
            <a:ext cx="571500" cy="5715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667000" y="3057525"/>
            <a:ext cx="17145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125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协调控制策略</a:t>
            </a:r>
            <a:endParaRPr lang="en-US" sz="1125" dirty="0"/>
          </a:p>
        </p:txBody>
      </p:sp>
      <p:sp>
        <p:nvSpPr>
          <p:cNvPr id="14" name="Text 8"/>
          <p:cNvSpPr/>
          <p:nvPr/>
        </p:nvSpPr>
        <p:spPr>
          <a:xfrm>
            <a:off x="2667000" y="3371850"/>
            <a:ext cx="17145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采用智能算法，实现光伏电池与蓄电池间的功率动态分配。</a:t>
            </a:r>
            <a:endParaRPr lang="en-US" sz="900" dirty="0"/>
          </a:p>
        </p:txBody>
      </p:sp>
      <p:sp>
        <p:nvSpPr>
          <p:cNvPr id="15" name="Shape 9"/>
          <p:cNvSpPr/>
          <p:nvPr/>
        </p:nvSpPr>
        <p:spPr>
          <a:xfrm>
            <a:off x="5048250" y="1676400"/>
            <a:ext cx="1143000" cy="1143000"/>
          </a:xfrm>
          <a:prstGeom prst="ellipse">
            <a:avLst/>
          </a:prstGeom>
          <a:solidFill>
            <a:srgbClr val="BB0000"/>
          </a:solidFill>
        </p:spPr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334000" y="1962150"/>
            <a:ext cx="571500" cy="57150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4762500" y="3057525"/>
            <a:ext cx="17145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125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控制策略流程</a:t>
            </a:r>
            <a:endParaRPr lang="en-US" sz="1125" dirty="0"/>
          </a:p>
        </p:txBody>
      </p:sp>
      <p:sp>
        <p:nvSpPr>
          <p:cNvPr id="18" name="Text 11"/>
          <p:cNvSpPr/>
          <p:nvPr/>
        </p:nvSpPr>
        <p:spPr>
          <a:xfrm>
            <a:off x="4762500" y="3371850"/>
            <a:ext cx="17145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流程图展示如何根据实时需求调整功率流向，确保系统高效运行。</a:t>
            </a:r>
            <a:endParaRPr lang="en-US" sz="900" dirty="0"/>
          </a:p>
        </p:txBody>
      </p:sp>
      <p:sp>
        <p:nvSpPr>
          <p:cNvPr id="19" name="Shape 12"/>
          <p:cNvSpPr/>
          <p:nvPr/>
        </p:nvSpPr>
        <p:spPr>
          <a:xfrm>
            <a:off x="7143750" y="1676400"/>
            <a:ext cx="1143000" cy="1143000"/>
          </a:xfrm>
          <a:prstGeom prst="ellipse">
            <a:avLst/>
          </a:prstGeom>
          <a:solidFill>
            <a:srgbClr val="DFB57F"/>
          </a:solidFill>
        </p:spPr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429500" y="1962150"/>
            <a:ext cx="571500" cy="571500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6858000" y="3057525"/>
            <a:ext cx="17145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125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实验数据对比</a:t>
            </a:r>
            <a:endParaRPr lang="en-US" sz="1125" dirty="0"/>
          </a:p>
        </p:txBody>
      </p:sp>
      <p:sp>
        <p:nvSpPr>
          <p:cNvPr id="22" name="Text 14"/>
          <p:cNvSpPr/>
          <p:nvPr/>
        </p:nvSpPr>
        <p:spPr>
          <a:xfrm>
            <a:off x="6858000" y="3371850"/>
            <a:ext cx="17145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图表显示光伏电池与蓄电池协同工作时，系统整体效率提升明显。</a:t>
            </a:r>
            <a:endParaRPr lang="en-US" sz="9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571500"/>
            <a:ext cx="366713" cy="5715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 1"/>
          <p:cNvSpPr/>
          <p:nvPr/>
        </p:nvSpPr>
        <p:spPr>
          <a:xfrm>
            <a:off x="5266055" y="9525"/>
            <a:ext cx="3877945" cy="51339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5175"/>
              </a:lnSpc>
              <a:buNone/>
            </a:pPr>
            <a:r>
              <a:rPr lang="en-US" sz="24375" b="1" dirty="0">
                <a:solidFill>
                  <a:srgbClr val="E2C9AB">
                    <a:alpha val="7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24375" dirty="0"/>
          </a:p>
        </p:txBody>
      </p:sp>
      <p:sp>
        <p:nvSpPr>
          <p:cNvPr id="5" name="Text 2"/>
          <p:cNvSpPr/>
          <p:nvPr/>
        </p:nvSpPr>
        <p:spPr>
          <a:xfrm>
            <a:off x="381635" y="3143250"/>
            <a:ext cx="4857115" cy="10668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基于运动-功率优化的能量优化策略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571500" y="4305300"/>
            <a:ext cx="4667250" cy="2667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85750" y="285750"/>
            <a:ext cx="619125" cy="61912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466725"/>
            <a:ext cx="28575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飞行状态分解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895350"/>
            <a:ext cx="2857500" cy="185737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460"/>
              </a:lnSpc>
              <a:buNone/>
            </a:pPr>
            <a:endParaRPr lang="en-US" sz="10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 t="33333" b="33333"/>
          <a:stretch>
            <a:fillRect/>
          </a:stretch>
        </p:blipFill>
        <p:spPr>
          <a:xfrm>
            <a:off x="571500" y="3905250"/>
            <a:ext cx="2857500" cy="952500"/>
          </a:xfrm>
          <a:prstGeom prst="roundRect">
            <a:avLst>
              <a:gd name="adj" fmla="val 5000"/>
            </a:avLst>
          </a:prstGeom>
        </p:spPr>
      </p:pic>
      <p:sp>
        <p:nvSpPr>
          <p:cNvPr id="7" name="Shape 3"/>
          <p:cNvSpPr/>
          <p:nvPr/>
        </p:nvSpPr>
        <p:spPr>
          <a:xfrm>
            <a:off x="4381500" y="933450"/>
            <a:ext cx="442913" cy="442913"/>
          </a:xfrm>
          <a:prstGeom prst="rect">
            <a:avLst/>
          </a:prstGeom>
          <a:solidFill>
            <a:srgbClr val="E17272"/>
          </a:solidFill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38650" y="990600"/>
            <a:ext cx="333375" cy="3333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381500" y="1566863"/>
            <a:ext cx="19050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25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日间水平运动</a:t>
            </a:r>
            <a:endParaRPr lang="en-US" sz="1125" dirty="0"/>
          </a:p>
        </p:txBody>
      </p:sp>
      <p:sp>
        <p:nvSpPr>
          <p:cNvPr id="10" name="Text 5"/>
          <p:cNvSpPr/>
          <p:nvPr/>
        </p:nvSpPr>
        <p:spPr>
          <a:xfrm>
            <a:off x="4381500" y="1871663"/>
            <a:ext cx="1905000" cy="571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在充足光照条件下，无人机保持水平飞行，利用太阳能板高效充电，实现能量最大化积累。</a:t>
            </a:r>
            <a:endParaRPr lang="en-US" sz="900" dirty="0"/>
          </a:p>
        </p:txBody>
      </p:sp>
      <p:sp>
        <p:nvSpPr>
          <p:cNvPr id="11" name="Shape 6"/>
          <p:cNvSpPr/>
          <p:nvPr/>
        </p:nvSpPr>
        <p:spPr>
          <a:xfrm>
            <a:off x="6667500" y="933450"/>
            <a:ext cx="442913" cy="442913"/>
          </a:xfrm>
          <a:prstGeom prst="rect">
            <a:avLst/>
          </a:prstGeom>
          <a:solidFill>
            <a:srgbClr val="DC3633"/>
          </a:solidFill>
        </p:spPr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724650" y="990600"/>
            <a:ext cx="333375" cy="3333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667500" y="1566863"/>
            <a:ext cx="19050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25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日间垂直运动</a:t>
            </a:r>
            <a:endParaRPr lang="en-US" sz="1125" dirty="0"/>
          </a:p>
        </p:txBody>
      </p:sp>
      <p:sp>
        <p:nvSpPr>
          <p:cNvPr id="14" name="Text 8"/>
          <p:cNvSpPr/>
          <p:nvPr/>
        </p:nvSpPr>
        <p:spPr>
          <a:xfrm>
            <a:off x="6667500" y="1871663"/>
            <a:ext cx="1905000" cy="571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垂直升降时，能量需求激增，需精确控制能量分配，确保动力系统稳定运行。</a:t>
            </a:r>
            <a:endParaRPr lang="en-US" sz="900" dirty="0"/>
          </a:p>
        </p:txBody>
      </p:sp>
      <p:sp>
        <p:nvSpPr>
          <p:cNvPr id="15" name="Shape 9"/>
          <p:cNvSpPr/>
          <p:nvPr/>
        </p:nvSpPr>
        <p:spPr>
          <a:xfrm>
            <a:off x="4381500" y="2824163"/>
            <a:ext cx="442913" cy="442913"/>
          </a:xfrm>
          <a:prstGeom prst="rect">
            <a:avLst/>
          </a:prstGeom>
          <a:solidFill>
            <a:srgbClr val="DFB57F"/>
          </a:solidFill>
        </p:spPr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438650" y="2881313"/>
            <a:ext cx="333375" cy="333375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4381500" y="3457575"/>
            <a:ext cx="19050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25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夜间水平运动</a:t>
            </a:r>
            <a:endParaRPr lang="en-US" sz="1125" dirty="0"/>
          </a:p>
        </p:txBody>
      </p:sp>
      <p:sp>
        <p:nvSpPr>
          <p:cNvPr id="18" name="Text 11"/>
          <p:cNvSpPr/>
          <p:nvPr/>
        </p:nvSpPr>
        <p:spPr>
          <a:xfrm>
            <a:off x="4381500" y="3762375"/>
            <a:ext cx="19050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夜间飞行依赖储能设备，优化路径规划减少能耗，延长飞行时间。</a:t>
            </a:r>
            <a:endParaRPr lang="en-US" sz="900" dirty="0"/>
          </a:p>
        </p:txBody>
      </p:sp>
      <p:sp>
        <p:nvSpPr>
          <p:cNvPr id="19" name="Shape 12"/>
          <p:cNvSpPr/>
          <p:nvPr/>
        </p:nvSpPr>
        <p:spPr>
          <a:xfrm>
            <a:off x="6667500" y="2824163"/>
            <a:ext cx="442913" cy="442913"/>
          </a:xfrm>
          <a:prstGeom prst="rect">
            <a:avLst/>
          </a:prstGeom>
          <a:solidFill>
            <a:srgbClr val="BE2124"/>
          </a:solidFill>
        </p:spPr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724650" y="2881313"/>
            <a:ext cx="333375" cy="333375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6667500" y="3457575"/>
            <a:ext cx="19050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25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状态转换策略</a:t>
            </a:r>
            <a:endParaRPr lang="en-US" sz="1125" dirty="0"/>
          </a:p>
        </p:txBody>
      </p:sp>
      <p:sp>
        <p:nvSpPr>
          <p:cNvPr id="22" name="Text 14"/>
          <p:cNvSpPr/>
          <p:nvPr/>
        </p:nvSpPr>
        <p:spPr>
          <a:xfrm>
            <a:off x="6667500" y="3762375"/>
            <a:ext cx="1905000" cy="571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根据不同飞行状态自动调整能量管理策略，平衡能量采集与消耗，提高整体效率。</a:t>
            </a:r>
            <a:endParaRPr lang="en-US" sz="9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7072313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85750" y="285750"/>
            <a:ext cx="619125" cy="61912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466725"/>
            <a:ext cx="80010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优化策略与算法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895350"/>
            <a:ext cx="8001000" cy="185737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460"/>
              </a:lnSpc>
              <a:buNone/>
            </a:pPr>
            <a:endParaRPr lang="en-US" sz="1050" dirty="0"/>
          </a:p>
        </p:txBody>
      </p:sp>
      <p:sp>
        <p:nvSpPr>
          <p:cNvPr id="6" name="Shape 3"/>
          <p:cNvSpPr/>
          <p:nvPr/>
        </p:nvSpPr>
        <p:spPr>
          <a:xfrm>
            <a:off x="571500" y="2052637"/>
            <a:ext cx="2276475" cy="1314450"/>
          </a:xfrm>
          <a:prstGeom prst="round2DiagRect">
            <a:avLst/>
          </a:prstGeom>
          <a:solidFill>
            <a:srgbClr val="BE2124"/>
          </a:solidFill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66863" y="2166938"/>
            <a:ext cx="285750" cy="285750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762000" y="2562225"/>
            <a:ext cx="1895475" cy="476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9" name="Text 5"/>
          <p:cNvSpPr/>
          <p:nvPr/>
        </p:nvSpPr>
        <p:spPr>
          <a:xfrm>
            <a:off x="762000" y="2676525"/>
            <a:ext cx="1895475" cy="571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采用高斯伪谱法，将非线性规划问题转化为易于求解的形式，实现能量管理策略的优化。</a:t>
            </a:r>
            <a:endParaRPr lang="en-US" sz="900" dirty="0"/>
          </a:p>
        </p:txBody>
      </p:sp>
      <p:sp>
        <p:nvSpPr>
          <p:cNvPr id="10" name="Shape 6"/>
          <p:cNvSpPr/>
          <p:nvPr/>
        </p:nvSpPr>
        <p:spPr>
          <a:xfrm rot="10800000">
            <a:off x="1566863" y="3581400"/>
            <a:ext cx="228600" cy="195263"/>
          </a:xfrm>
          <a:prstGeom prst="triangle">
            <a:avLst/>
          </a:prstGeom>
          <a:solidFill>
            <a:srgbClr val="C81A16"/>
          </a:solidFill>
        </p:spPr>
      </p:sp>
      <p:sp>
        <p:nvSpPr>
          <p:cNvPr id="11" name="Text 7"/>
          <p:cNvSpPr/>
          <p:nvPr/>
        </p:nvSpPr>
        <p:spPr>
          <a:xfrm>
            <a:off x="571500" y="3905250"/>
            <a:ext cx="2276475" cy="414337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3265"/>
              </a:lnSpc>
              <a:buNone/>
            </a:pPr>
            <a:r>
              <a:rPr lang="en-US" sz="1800" b="1" dirty="0">
                <a:solidFill>
                  <a:srgbClr val="BB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高斯伪谱法应用</a:t>
            </a:r>
            <a:endParaRPr lang="en-US" sz="1800" dirty="0"/>
          </a:p>
        </p:txBody>
      </p:sp>
      <p:sp>
        <p:nvSpPr>
          <p:cNvPr id="12" name="Shape 8"/>
          <p:cNvSpPr/>
          <p:nvPr/>
        </p:nvSpPr>
        <p:spPr>
          <a:xfrm>
            <a:off x="3433763" y="2052637"/>
            <a:ext cx="2276475" cy="1314450"/>
          </a:xfrm>
          <a:prstGeom prst="round2DiagRect">
            <a:avLst/>
          </a:prstGeom>
          <a:solidFill>
            <a:srgbClr val="DFB57F">
              <a:alpha val="20000"/>
            </a:srgbClr>
          </a:solidFill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29125" y="2166938"/>
            <a:ext cx="285750" cy="285750"/>
          </a:xfrm>
          <a:prstGeom prst="rect">
            <a:avLst/>
          </a:prstGeom>
        </p:spPr>
      </p:pic>
      <p:sp>
        <p:nvSpPr>
          <p:cNvPr id="14" name="Shape 9"/>
          <p:cNvSpPr/>
          <p:nvPr/>
        </p:nvSpPr>
        <p:spPr>
          <a:xfrm>
            <a:off x="3624262" y="2562225"/>
            <a:ext cx="1895475" cy="4763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15" name="Text 10"/>
          <p:cNvSpPr/>
          <p:nvPr/>
        </p:nvSpPr>
        <p:spPr>
          <a:xfrm>
            <a:off x="3624262" y="2676525"/>
            <a:ext cx="1895475" cy="571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通过设定飞行状态参数，利用高斯伪谱法求解最优控制变量，以达到能量利用最大化。</a:t>
            </a:r>
            <a:endParaRPr lang="en-US" sz="900" dirty="0"/>
          </a:p>
        </p:txBody>
      </p:sp>
      <p:sp>
        <p:nvSpPr>
          <p:cNvPr id="16" name="Shape 11"/>
          <p:cNvSpPr/>
          <p:nvPr/>
        </p:nvSpPr>
        <p:spPr>
          <a:xfrm rot="10800000">
            <a:off x="4429125" y="3581400"/>
            <a:ext cx="228600" cy="195263"/>
          </a:xfrm>
          <a:prstGeom prst="triangle">
            <a:avLst/>
          </a:prstGeom>
          <a:solidFill>
            <a:srgbClr val="DFB57F">
              <a:alpha val="50000"/>
            </a:srgbClr>
          </a:solidFill>
        </p:spPr>
      </p:sp>
      <p:sp>
        <p:nvSpPr>
          <p:cNvPr id="17" name="Text 12"/>
          <p:cNvSpPr/>
          <p:nvPr/>
        </p:nvSpPr>
        <p:spPr>
          <a:xfrm>
            <a:off x="3433763" y="3905250"/>
            <a:ext cx="2276475" cy="414337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326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优化步骤详解</a:t>
            </a:r>
            <a:endParaRPr lang="en-US" sz="1800" dirty="0"/>
          </a:p>
        </p:txBody>
      </p:sp>
      <p:sp>
        <p:nvSpPr>
          <p:cNvPr id="18" name="Shape 13"/>
          <p:cNvSpPr/>
          <p:nvPr/>
        </p:nvSpPr>
        <p:spPr>
          <a:xfrm>
            <a:off x="6296025" y="2052637"/>
            <a:ext cx="2276475" cy="1123950"/>
          </a:xfrm>
          <a:prstGeom prst="round2DiagRect">
            <a:avLst/>
          </a:prstGeom>
          <a:solidFill>
            <a:srgbClr val="DFB57F">
              <a:alpha val="20000"/>
            </a:srgbClr>
          </a:solidFill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291388" y="2166938"/>
            <a:ext cx="285750" cy="285750"/>
          </a:xfrm>
          <a:prstGeom prst="rect">
            <a:avLst/>
          </a:prstGeom>
        </p:spPr>
      </p:pic>
      <p:sp>
        <p:nvSpPr>
          <p:cNvPr id="20" name="Shape 14"/>
          <p:cNvSpPr/>
          <p:nvPr/>
        </p:nvSpPr>
        <p:spPr>
          <a:xfrm>
            <a:off x="6486525" y="2562225"/>
            <a:ext cx="1895475" cy="4763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21" name="Text 15"/>
          <p:cNvSpPr/>
          <p:nvPr/>
        </p:nvSpPr>
        <p:spPr>
          <a:xfrm>
            <a:off x="6486525" y="2676525"/>
            <a:ext cx="1895475" cy="381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展示优化前后能量积累的显著提升，证明策略的有效性和优越性。</a:t>
            </a:r>
            <a:endParaRPr lang="en-US" sz="900" dirty="0"/>
          </a:p>
        </p:txBody>
      </p:sp>
      <p:sp>
        <p:nvSpPr>
          <p:cNvPr id="22" name="Shape 16"/>
          <p:cNvSpPr/>
          <p:nvPr/>
        </p:nvSpPr>
        <p:spPr>
          <a:xfrm rot="10800000">
            <a:off x="7291388" y="3390900"/>
            <a:ext cx="228600" cy="195263"/>
          </a:xfrm>
          <a:prstGeom prst="triangle">
            <a:avLst/>
          </a:prstGeom>
          <a:solidFill>
            <a:srgbClr val="DFB57F">
              <a:alpha val="50000"/>
            </a:srgbClr>
          </a:solidFill>
        </p:spPr>
      </p:sp>
      <p:sp>
        <p:nvSpPr>
          <p:cNvPr id="23" name="Text 17"/>
          <p:cNvSpPr/>
          <p:nvPr/>
        </p:nvSpPr>
        <p:spPr>
          <a:xfrm>
            <a:off x="6296025" y="3714750"/>
            <a:ext cx="2276475" cy="414337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326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优化结果对比</a:t>
            </a:r>
            <a:endParaRPr lang="en-US" sz="18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571500"/>
            <a:ext cx="366713" cy="5715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 1"/>
          <p:cNvSpPr/>
          <p:nvPr/>
        </p:nvSpPr>
        <p:spPr>
          <a:xfrm>
            <a:off x="5248910" y="0"/>
            <a:ext cx="3895090" cy="514286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5175"/>
              </a:lnSpc>
              <a:buNone/>
            </a:pPr>
            <a:r>
              <a:rPr lang="en-US" sz="24375" b="1" dirty="0">
                <a:solidFill>
                  <a:srgbClr val="E2C9AB">
                    <a:alpha val="7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05</a:t>
            </a:r>
            <a:endParaRPr lang="en-US" sz="24375" dirty="0"/>
          </a:p>
        </p:txBody>
      </p:sp>
      <p:sp>
        <p:nvSpPr>
          <p:cNvPr id="5" name="Text 2"/>
          <p:cNvSpPr/>
          <p:nvPr/>
        </p:nvSpPr>
        <p:spPr>
          <a:xfrm>
            <a:off x="571500" y="3676650"/>
            <a:ext cx="4667250" cy="5334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地面半实物仿真系统</a:t>
            </a:r>
            <a:endParaRPr lang="en-US" sz="3000" dirty="0"/>
          </a:p>
        </p:txBody>
      </p:sp>
      <p:sp>
        <p:nvSpPr>
          <p:cNvPr id="6" name="Text 3"/>
          <p:cNvSpPr/>
          <p:nvPr/>
        </p:nvSpPr>
        <p:spPr>
          <a:xfrm>
            <a:off x="571500" y="4305300"/>
            <a:ext cx="4667250" cy="2667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l="26" r="26"/>
          <a:stretch>
            <a:fillRect/>
          </a:stretch>
        </p:blipFill>
        <p:spPr>
          <a:xfrm>
            <a:off x="0" y="0"/>
            <a:ext cx="9144000" cy="219075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85750" y="285750"/>
            <a:ext cx="619125" cy="6191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466725"/>
            <a:ext cx="80010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系统架构与功能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895350"/>
            <a:ext cx="8001000" cy="185737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460"/>
              </a:lnSpc>
              <a:buNone/>
            </a:pPr>
            <a:endParaRPr lang="en-US" sz="1050" dirty="0"/>
          </a:p>
        </p:txBody>
      </p:sp>
      <p:sp>
        <p:nvSpPr>
          <p:cNvPr id="7" name="Shape 3"/>
          <p:cNvSpPr/>
          <p:nvPr/>
        </p:nvSpPr>
        <p:spPr>
          <a:xfrm>
            <a:off x="4000500" y="1676400"/>
            <a:ext cx="1143000" cy="1143000"/>
          </a:xfrm>
          <a:prstGeom prst="ellipse">
            <a:avLst/>
          </a:prstGeom>
          <a:solidFill>
            <a:srgbClr val="BB0000"/>
          </a:solidFill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286250" y="1962150"/>
            <a:ext cx="571500" cy="5715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1500" y="3057525"/>
            <a:ext cx="80010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125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平台架构概览</a:t>
            </a:r>
            <a:endParaRPr lang="en-US" sz="1125" dirty="0"/>
          </a:p>
        </p:txBody>
      </p:sp>
      <p:sp>
        <p:nvSpPr>
          <p:cNvPr id="10" name="Text 5"/>
          <p:cNvSpPr/>
          <p:nvPr/>
        </p:nvSpPr>
        <p:spPr>
          <a:xfrm>
            <a:off x="571500" y="3371850"/>
            <a:ext cx="80010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采用NI/Labview平台，集成了硬件接口与软件控制，实现高精度实时仿真。</a:t>
            </a:r>
            <a:endParaRPr lang="en-US" sz="9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85750" y="285750"/>
            <a:ext cx="619125" cy="61912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5429250" y="1290638"/>
            <a:ext cx="857250" cy="857250"/>
          </a:xfrm>
          <a:prstGeom prst="ellipse">
            <a:avLst/>
          </a:prstGeom>
          <a:solidFill>
            <a:srgbClr val="BB0000"/>
          </a:solidFill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643563" y="1504950"/>
            <a:ext cx="428625" cy="428625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6572250" y="1290638"/>
            <a:ext cx="857250" cy="857250"/>
          </a:xfrm>
          <a:prstGeom prst="ellipse">
            <a:avLst/>
          </a:prstGeom>
          <a:solidFill>
            <a:srgbClr val="DFB57F"/>
          </a:solidFill>
        </p:spPr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786563" y="1504950"/>
            <a:ext cx="428625" cy="428625"/>
          </a:xfrm>
          <a:prstGeom prst="rect">
            <a:avLst/>
          </a:prstGeom>
        </p:spPr>
      </p:pic>
      <p:sp>
        <p:nvSpPr>
          <p:cNvPr id="8" name="Shape 3"/>
          <p:cNvSpPr/>
          <p:nvPr/>
        </p:nvSpPr>
        <p:spPr>
          <a:xfrm>
            <a:off x="7715250" y="1290638"/>
            <a:ext cx="857250" cy="857250"/>
          </a:xfrm>
          <a:prstGeom prst="ellipse">
            <a:avLst/>
          </a:prstGeom>
          <a:solidFill>
            <a:srgbClr val="BB0000"/>
          </a:solidFill>
        </p:spPr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929563" y="1504950"/>
            <a:ext cx="428625" cy="42862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71500" y="466725"/>
            <a:ext cx="80010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实验过程与结果</a:t>
            </a:r>
            <a:endParaRPr lang="en-US" sz="2250" dirty="0"/>
          </a:p>
        </p:txBody>
      </p:sp>
      <p:sp>
        <p:nvSpPr>
          <p:cNvPr id="11" name="Text 5"/>
          <p:cNvSpPr/>
          <p:nvPr/>
        </p:nvSpPr>
        <p:spPr>
          <a:xfrm>
            <a:off x="571500" y="895350"/>
            <a:ext cx="8001000" cy="185737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460"/>
              </a:lnSpc>
              <a:buNone/>
            </a:pPr>
            <a:endParaRPr lang="en-US" sz="1050" dirty="0"/>
          </a:p>
        </p:txBody>
      </p:sp>
      <p:sp>
        <p:nvSpPr>
          <p:cNvPr id="12" name="Shape 6"/>
          <p:cNvSpPr/>
          <p:nvPr/>
        </p:nvSpPr>
        <p:spPr>
          <a:xfrm>
            <a:off x="571500" y="3071813"/>
            <a:ext cx="571500" cy="23813"/>
          </a:xfrm>
          <a:prstGeom prst="rect">
            <a:avLst/>
          </a:prstGeom>
          <a:solidFill>
            <a:srgbClr val="BB0000"/>
          </a:solidFill>
        </p:spPr>
      </p:sp>
      <p:sp>
        <p:nvSpPr>
          <p:cNvPr id="13" name="Text 7"/>
          <p:cNvSpPr/>
          <p:nvPr/>
        </p:nvSpPr>
        <p:spPr>
          <a:xfrm>
            <a:off x="571500" y="3286125"/>
            <a:ext cx="19050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25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动态功率变化曲线</a:t>
            </a:r>
            <a:endParaRPr lang="en-US" sz="1125" dirty="0"/>
          </a:p>
        </p:txBody>
      </p:sp>
      <p:sp>
        <p:nvSpPr>
          <p:cNvPr id="14" name="Text 8"/>
          <p:cNvSpPr/>
          <p:nvPr/>
        </p:nvSpPr>
        <p:spPr>
          <a:xfrm>
            <a:off x="571500" y="3590925"/>
            <a:ext cx="19050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展示了不同飞行阶段的功率需求，直观反映系统响应速度与稳定性。</a:t>
            </a:r>
            <a:endParaRPr lang="en-US" sz="900" dirty="0"/>
          </a:p>
        </p:txBody>
      </p:sp>
      <p:sp>
        <p:nvSpPr>
          <p:cNvPr id="15" name="Shape 9"/>
          <p:cNvSpPr/>
          <p:nvPr/>
        </p:nvSpPr>
        <p:spPr>
          <a:xfrm>
            <a:off x="3619500" y="3071813"/>
            <a:ext cx="571500" cy="23813"/>
          </a:xfrm>
          <a:prstGeom prst="rect">
            <a:avLst/>
          </a:prstGeom>
          <a:solidFill>
            <a:srgbClr val="BB0000"/>
          </a:solidFill>
        </p:spPr>
      </p:sp>
      <p:sp>
        <p:nvSpPr>
          <p:cNvPr id="16" name="Text 10"/>
          <p:cNvSpPr/>
          <p:nvPr/>
        </p:nvSpPr>
        <p:spPr>
          <a:xfrm>
            <a:off x="3619500" y="3286125"/>
            <a:ext cx="19050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25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变换器运行稳定性</a:t>
            </a:r>
            <a:endParaRPr lang="en-US" sz="1125" dirty="0"/>
          </a:p>
        </p:txBody>
      </p:sp>
      <p:sp>
        <p:nvSpPr>
          <p:cNvPr id="17" name="Text 11"/>
          <p:cNvSpPr/>
          <p:nvPr/>
        </p:nvSpPr>
        <p:spPr>
          <a:xfrm>
            <a:off x="3619500" y="3590925"/>
            <a:ext cx="1905000" cy="571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验证了变换器在各种工况下的性能，确保电压误差率低于1%，体现高精度控制。</a:t>
            </a:r>
            <a:endParaRPr lang="en-US" sz="900" dirty="0"/>
          </a:p>
        </p:txBody>
      </p:sp>
      <p:sp>
        <p:nvSpPr>
          <p:cNvPr id="18" name="Shape 12"/>
          <p:cNvSpPr/>
          <p:nvPr/>
        </p:nvSpPr>
        <p:spPr>
          <a:xfrm>
            <a:off x="6667500" y="3071813"/>
            <a:ext cx="571500" cy="23813"/>
          </a:xfrm>
          <a:prstGeom prst="rect">
            <a:avLst/>
          </a:prstGeom>
          <a:solidFill>
            <a:srgbClr val="BB0000"/>
          </a:solidFill>
        </p:spPr>
      </p:sp>
      <p:sp>
        <p:nvSpPr>
          <p:cNvPr id="19" name="Text 13"/>
          <p:cNvSpPr/>
          <p:nvPr/>
        </p:nvSpPr>
        <p:spPr>
          <a:xfrm>
            <a:off x="6667500" y="3286125"/>
            <a:ext cx="19050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25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实验数据分析</a:t>
            </a:r>
            <a:endParaRPr lang="en-US" sz="1125" dirty="0"/>
          </a:p>
        </p:txBody>
      </p:sp>
      <p:sp>
        <p:nvSpPr>
          <p:cNvPr id="20" name="Text 14"/>
          <p:cNvSpPr/>
          <p:nvPr/>
        </p:nvSpPr>
        <p:spPr>
          <a:xfrm>
            <a:off x="6667500" y="3590925"/>
            <a:ext cx="19050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通过对比实验数据，评估系统整体效能，证明方案的有效性和可行性。</a:t>
            </a:r>
            <a:endParaRPr lang="en-US" sz="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 l="9581" r="9581"/>
          <a:stretch>
            <a:fillRect/>
          </a:stretch>
        </p:blipFill>
        <p:spPr>
          <a:xfrm>
            <a:off x="635" y="0"/>
            <a:ext cx="92456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33375" y="428625"/>
            <a:ext cx="1028700" cy="10287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71500" y="762000"/>
            <a:ext cx="8001000" cy="7858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6190"/>
              </a:lnSpc>
              <a:buNone/>
            </a:pPr>
            <a:r>
              <a:rPr lang="en-US" sz="4875" b="1" dirty="0">
                <a:solidFill>
                  <a:srgbClr val="BB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目录</a:t>
            </a:r>
            <a:endParaRPr lang="en-US" sz="4875" dirty="0"/>
          </a:p>
        </p:txBody>
      </p:sp>
      <p:sp>
        <p:nvSpPr>
          <p:cNvPr id="5" name="Text 1"/>
          <p:cNvSpPr/>
          <p:nvPr/>
        </p:nvSpPr>
        <p:spPr>
          <a:xfrm>
            <a:off x="571500" y="1662112"/>
            <a:ext cx="8001000" cy="280988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215"/>
              </a:lnSpc>
              <a:buNone/>
            </a:pPr>
            <a:r>
              <a:rPr lang="en-US" sz="157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CONTENTS</a:t>
            </a:r>
            <a:endParaRPr lang="en-US" sz="1575" dirty="0"/>
          </a:p>
        </p:txBody>
      </p:sp>
      <p:sp>
        <p:nvSpPr>
          <p:cNvPr id="6" name="Text 2"/>
          <p:cNvSpPr/>
          <p:nvPr/>
        </p:nvSpPr>
        <p:spPr>
          <a:xfrm>
            <a:off x="571500" y="2514600"/>
            <a:ext cx="1285875" cy="7858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6190"/>
              </a:lnSpc>
              <a:buNone/>
            </a:pPr>
            <a:r>
              <a:rPr lang="en-US" sz="4875" b="1" dirty="0">
                <a:solidFill>
                  <a:srgbClr val="BB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4875" dirty="0"/>
          </a:p>
        </p:txBody>
      </p:sp>
      <p:sp>
        <p:nvSpPr>
          <p:cNvPr id="7" name="Shape 3"/>
          <p:cNvSpPr/>
          <p:nvPr/>
        </p:nvSpPr>
        <p:spPr>
          <a:xfrm>
            <a:off x="595313" y="3348038"/>
            <a:ext cx="1238250" cy="23813"/>
          </a:xfrm>
          <a:prstGeom prst="rect">
            <a:avLst/>
          </a:prstGeom>
          <a:solidFill>
            <a:srgbClr val="BB0000"/>
          </a:solidFill>
        </p:spPr>
      </p:sp>
      <p:sp>
        <p:nvSpPr>
          <p:cNvPr id="8" name="Text 4"/>
          <p:cNvSpPr/>
          <p:nvPr/>
        </p:nvSpPr>
        <p:spPr>
          <a:xfrm>
            <a:off x="571500" y="3486150"/>
            <a:ext cx="1333500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绪论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571500" y="3738563"/>
            <a:ext cx="13335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10" name="Text 6"/>
          <p:cNvSpPr/>
          <p:nvPr/>
        </p:nvSpPr>
        <p:spPr>
          <a:xfrm>
            <a:off x="2238375" y="2514600"/>
            <a:ext cx="1285875" cy="7858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6190"/>
              </a:lnSpc>
              <a:buNone/>
            </a:pPr>
            <a:r>
              <a:rPr lang="en-US" sz="4875" b="1" dirty="0">
                <a:solidFill>
                  <a:srgbClr val="BB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4875" dirty="0"/>
          </a:p>
        </p:txBody>
      </p:sp>
      <p:sp>
        <p:nvSpPr>
          <p:cNvPr id="11" name="Shape 7"/>
          <p:cNvSpPr/>
          <p:nvPr/>
        </p:nvSpPr>
        <p:spPr>
          <a:xfrm>
            <a:off x="2262188" y="3348038"/>
            <a:ext cx="1238250" cy="23813"/>
          </a:xfrm>
          <a:prstGeom prst="rect">
            <a:avLst/>
          </a:prstGeom>
          <a:solidFill>
            <a:srgbClr val="BB0000"/>
          </a:solidFill>
        </p:spPr>
      </p:sp>
      <p:sp>
        <p:nvSpPr>
          <p:cNvPr id="12" name="Text 8"/>
          <p:cNvSpPr/>
          <p:nvPr/>
        </p:nvSpPr>
        <p:spPr>
          <a:xfrm>
            <a:off x="2238375" y="3486150"/>
            <a:ext cx="1333500" cy="4286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能源系统耦合参数敏感性分析</a:t>
            </a:r>
            <a:endParaRPr lang="en-US" sz="1200" dirty="0"/>
          </a:p>
        </p:txBody>
      </p:sp>
      <p:sp>
        <p:nvSpPr>
          <p:cNvPr id="13" name="Text 9"/>
          <p:cNvSpPr/>
          <p:nvPr/>
        </p:nvSpPr>
        <p:spPr>
          <a:xfrm>
            <a:off x="2238375" y="3952875"/>
            <a:ext cx="13335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14" name="Text 10"/>
          <p:cNvSpPr/>
          <p:nvPr/>
        </p:nvSpPr>
        <p:spPr>
          <a:xfrm>
            <a:off x="3905250" y="2514600"/>
            <a:ext cx="1285875" cy="7858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6190"/>
              </a:lnSpc>
              <a:buNone/>
            </a:pPr>
            <a:r>
              <a:rPr lang="en-US" sz="4875" b="1" dirty="0">
                <a:solidFill>
                  <a:srgbClr val="BB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4875" dirty="0"/>
          </a:p>
        </p:txBody>
      </p:sp>
      <p:sp>
        <p:nvSpPr>
          <p:cNvPr id="15" name="Shape 11"/>
          <p:cNvSpPr/>
          <p:nvPr/>
        </p:nvSpPr>
        <p:spPr>
          <a:xfrm>
            <a:off x="3929063" y="3348038"/>
            <a:ext cx="1238250" cy="23813"/>
          </a:xfrm>
          <a:prstGeom prst="rect">
            <a:avLst/>
          </a:prstGeom>
          <a:solidFill>
            <a:srgbClr val="BB0000"/>
          </a:solidFill>
        </p:spPr>
      </p:sp>
      <p:sp>
        <p:nvSpPr>
          <p:cNvPr id="16" name="Text 12"/>
          <p:cNvSpPr/>
          <p:nvPr/>
        </p:nvSpPr>
        <p:spPr>
          <a:xfrm>
            <a:off x="3905250" y="3486150"/>
            <a:ext cx="1333500" cy="4286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三端口功率变换器研究</a:t>
            </a:r>
            <a:endParaRPr lang="en-US" sz="1200" dirty="0"/>
          </a:p>
        </p:txBody>
      </p:sp>
      <p:sp>
        <p:nvSpPr>
          <p:cNvPr id="17" name="Text 13"/>
          <p:cNvSpPr/>
          <p:nvPr/>
        </p:nvSpPr>
        <p:spPr>
          <a:xfrm>
            <a:off x="3905250" y="3952875"/>
            <a:ext cx="13335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18" name="Text 14"/>
          <p:cNvSpPr/>
          <p:nvPr/>
        </p:nvSpPr>
        <p:spPr>
          <a:xfrm>
            <a:off x="5572125" y="2514600"/>
            <a:ext cx="1285875" cy="7858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6190"/>
              </a:lnSpc>
              <a:buNone/>
            </a:pPr>
            <a:r>
              <a:rPr lang="en-US" sz="4875" b="1" dirty="0">
                <a:solidFill>
                  <a:srgbClr val="BB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4875" dirty="0"/>
          </a:p>
        </p:txBody>
      </p:sp>
      <p:sp>
        <p:nvSpPr>
          <p:cNvPr id="19" name="Shape 15"/>
          <p:cNvSpPr/>
          <p:nvPr/>
        </p:nvSpPr>
        <p:spPr>
          <a:xfrm>
            <a:off x="5595938" y="3348038"/>
            <a:ext cx="1238250" cy="23813"/>
          </a:xfrm>
          <a:prstGeom prst="rect">
            <a:avLst/>
          </a:prstGeom>
          <a:solidFill>
            <a:srgbClr val="BB0000"/>
          </a:solidFill>
        </p:spPr>
      </p:sp>
      <p:sp>
        <p:nvSpPr>
          <p:cNvPr id="20" name="Text 16"/>
          <p:cNvSpPr/>
          <p:nvPr/>
        </p:nvSpPr>
        <p:spPr>
          <a:xfrm>
            <a:off x="5572125" y="3486150"/>
            <a:ext cx="1333500" cy="642938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基于运动-功率优化的能量优化策略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5572125" y="4167188"/>
            <a:ext cx="13335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22" name="Text 18"/>
          <p:cNvSpPr/>
          <p:nvPr/>
        </p:nvSpPr>
        <p:spPr>
          <a:xfrm>
            <a:off x="7239000" y="2514600"/>
            <a:ext cx="1285875" cy="7858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6190"/>
              </a:lnSpc>
              <a:buNone/>
            </a:pPr>
            <a:r>
              <a:rPr lang="en-US" sz="4875" b="1" dirty="0">
                <a:solidFill>
                  <a:srgbClr val="BB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05</a:t>
            </a:r>
            <a:endParaRPr lang="en-US" sz="4875" dirty="0"/>
          </a:p>
        </p:txBody>
      </p:sp>
      <p:sp>
        <p:nvSpPr>
          <p:cNvPr id="23" name="Shape 19"/>
          <p:cNvSpPr/>
          <p:nvPr/>
        </p:nvSpPr>
        <p:spPr>
          <a:xfrm>
            <a:off x="7262813" y="3348038"/>
            <a:ext cx="1238250" cy="23813"/>
          </a:xfrm>
          <a:prstGeom prst="rect">
            <a:avLst/>
          </a:prstGeom>
          <a:solidFill>
            <a:srgbClr val="BB0000"/>
          </a:solidFill>
        </p:spPr>
      </p:sp>
      <p:sp>
        <p:nvSpPr>
          <p:cNvPr id="24" name="Text 20"/>
          <p:cNvSpPr/>
          <p:nvPr/>
        </p:nvSpPr>
        <p:spPr>
          <a:xfrm>
            <a:off x="7239000" y="3486150"/>
            <a:ext cx="1333500" cy="4286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地面半实物仿真系统</a:t>
            </a:r>
            <a:endParaRPr lang="en-US" sz="1200" dirty="0"/>
          </a:p>
        </p:txBody>
      </p:sp>
      <p:sp>
        <p:nvSpPr>
          <p:cNvPr id="25" name="Text 21"/>
          <p:cNvSpPr/>
          <p:nvPr/>
        </p:nvSpPr>
        <p:spPr>
          <a:xfrm>
            <a:off x="7239000" y="3952875"/>
            <a:ext cx="13335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26" name="Text 22"/>
          <p:cNvSpPr/>
          <p:nvPr/>
        </p:nvSpPr>
        <p:spPr>
          <a:xfrm>
            <a:off x="571500" y="3868420"/>
            <a:ext cx="1285875" cy="71691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6190"/>
              </a:lnSpc>
              <a:buNone/>
            </a:pPr>
            <a:r>
              <a:rPr lang="en-US" sz="4875" b="1" dirty="0">
                <a:solidFill>
                  <a:srgbClr val="BB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06</a:t>
            </a:r>
            <a:endParaRPr lang="en-US" sz="4875" dirty="0"/>
          </a:p>
        </p:txBody>
      </p:sp>
      <p:sp>
        <p:nvSpPr>
          <p:cNvPr id="28" name="Text 24"/>
          <p:cNvSpPr/>
          <p:nvPr/>
        </p:nvSpPr>
        <p:spPr>
          <a:xfrm>
            <a:off x="571500" y="4652645"/>
            <a:ext cx="1333500" cy="34671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总结与展望</a:t>
            </a:r>
            <a:endParaRPr lang="en-US" sz="1200" dirty="0"/>
          </a:p>
        </p:txBody>
      </p:sp>
      <p:sp>
        <p:nvSpPr>
          <p:cNvPr id="29" name="Text 25"/>
          <p:cNvSpPr/>
          <p:nvPr/>
        </p:nvSpPr>
        <p:spPr>
          <a:xfrm>
            <a:off x="571500" y="5886450"/>
            <a:ext cx="13335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30" name="Shape 7"/>
          <p:cNvSpPr/>
          <p:nvPr/>
        </p:nvSpPr>
        <p:spPr>
          <a:xfrm>
            <a:off x="571183" y="4616768"/>
            <a:ext cx="1238250" cy="23813"/>
          </a:xfrm>
          <a:prstGeom prst="rect">
            <a:avLst/>
          </a:prstGeom>
          <a:solidFill>
            <a:srgbClr val="BB0000"/>
          </a:solid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35" y="0"/>
            <a:ext cx="9234805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571500"/>
            <a:ext cx="366713" cy="5715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 1"/>
          <p:cNvSpPr/>
          <p:nvPr/>
        </p:nvSpPr>
        <p:spPr>
          <a:xfrm>
            <a:off x="5330825" y="20955"/>
            <a:ext cx="3996055" cy="512254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5175"/>
              </a:lnSpc>
              <a:buNone/>
            </a:pPr>
            <a:r>
              <a:rPr lang="en-US" sz="24375" b="1" dirty="0">
                <a:solidFill>
                  <a:srgbClr val="E2C9AB">
                    <a:alpha val="7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06</a:t>
            </a:r>
            <a:endParaRPr lang="en-US" sz="24375" dirty="0"/>
          </a:p>
        </p:txBody>
      </p:sp>
      <p:sp>
        <p:nvSpPr>
          <p:cNvPr id="5" name="Text 2"/>
          <p:cNvSpPr/>
          <p:nvPr/>
        </p:nvSpPr>
        <p:spPr>
          <a:xfrm>
            <a:off x="571500" y="3676650"/>
            <a:ext cx="4667250" cy="5334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总结与展望</a:t>
            </a:r>
            <a:endParaRPr lang="en-US" sz="3000" dirty="0"/>
          </a:p>
        </p:txBody>
      </p:sp>
      <p:sp>
        <p:nvSpPr>
          <p:cNvPr id="6" name="Text 3"/>
          <p:cNvSpPr/>
          <p:nvPr/>
        </p:nvSpPr>
        <p:spPr>
          <a:xfrm>
            <a:off x="571500" y="4305300"/>
            <a:ext cx="4667250" cy="2667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85750" y="285750"/>
            <a:ext cx="619125" cy="61912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466725"/>
            <a:ext cx="28575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研究成果总结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895350"/>
            <a:ext cx="2857500" cy="185737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460"/>
              </a:lnSpc>
              <a:buNone/>
            </a:pPr>
            <a:endParaRPr lang="en-US" sz="10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 t="33333" b="33333"/>
          <a:stretch>
            <a:fillRect/>
          </a:stretch>
        </p:blipFill>
        <p:spPr>
          <a:xfrm>
            <a:off x="571500" y="3905250"/>
            <a:ext cx="2857500" cy="952500"/>
          </a:xfrm>
          <a:prstGeom prst="roundRect">
            <a:avLst>
              <a:gd name="adj" fmla="val 5000"/>
            </a:avLst>
          </a:prstGeom>
        </p:spPr>
      </p:pic>
      <p:sp>
        <p:nvSpPr>
          <p:cNvPr id="7" name="Shape 3"/>
          <p:cNvSpPr/>
          <p:nvPr/>
        </p:nvSpPr>
        <p:spPr>
          <a:xfrm>
            <a:off x="4381500" y="933450"/>
            <a:ext cx="442913" cy="442913"/>
          </a:xfrm>
          <a:prstGeom prst="rect">
            <a:avLst/>
          </a:prstGeom>
          <a:solidFill>
            <a:srgbClr val="E17272"/>
          </a:solidFill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38650" y="990600"/>
            <a:ext cx="333375" cy="3333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381500" y="1566863"/>
            <a:ext cx="41910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25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关键技术突破</a:t>
            </a:r>
            <a:endParaRPr lang="en-US" sz="1125" dirty="0"/>
          </a:p>
        </p:txBody>
      </p:sp>
      <p:sp>
        <p:nvSpPr>
          <p:cNvPr id="10" name="Text 5"/>
          <p:cNvSpPr/>
          <p:nvPr/>
        </p:nvSpPr>
        <p:spPr>
          <a:xfrm>
            <a:off x="4381500" y="1871663"/>
            <a:ext cx="41910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成功开发了高效三端口变换器，显著提升了能量转换效率与系统稳定性。</a:t>
            </a:r>
            <a:endParaRPr lang="en-US" sz="9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l="26" r="26"/>
          <a:stretch>
            <a:fillRect/>
          </a:stretch>
        </p:blipFill>
        <p:spPr>
          <a:xfrm>
            <a:off x="0" y="0"/>
            <a:ext cx="9144000" cy="219075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85750" y="285750"/>
            <a:ext cx="619125" cy="6191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466725"/>
            <a:ext cx="80010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未来研究方向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895350"/>
            <a:ext cx="8001000" cy="185737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460"/>
              </a:lnSpc>
              <a:buNone/>
            </a:pPr>
            <a:endParaRPr lang="en-US" sz="1050" dirty="0"/>
          </a:p>
        </p:txBody>
      </p:sp>
      <p:sp>
        <p:nvSpPr>
          <p:cNvPr id="7" name="Shape 3"/>
          <p:cNvSpPr/>
          <p:nvPr/>
        </p:nvSpPr>
        <p:spPr>
          <a:xfrm>
            <a:off x="4000500" y="1676400"/>
            <a:ext cx="1143000" cy="1143000"/>
          </a:xfrm>
          <a:prstGeom prst="ellipse">
            <a:avLst/>
          </a:prstGeom>
          <a:solidFill>
            <a:srgbClr val="BB0000"/>
          </a:solidFill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286250" y="1962150"/>
            <a:ext cx="571500" cy="5715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1500" y="3057525"/>
            <a:ext cx="80010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125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内部因素影响</a:t>
            </a:r>
            <a:endParaRPr lang="en-US" sz="1125" dirty="0"/>
          </a:p>
        </p:txBody>
      </p:sp>
      <p:sp>
        <p:nvSpPr>
          <p:cNvPr id="10" name="Text 5"/>
          <p:cNvSpPr/>
          <p:nvPr/>
        </p:nvSpPr>
        <p:spPr>
          <a:xfrm>
            <a:off x="571500" y="3371850"/>
            <a:ext cx="80010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深入探究内部因素对系统功率的影响，如温度变化对电池性能的作用机制。</a:t>
            </a:r>
            <a:endParaRPr lang="en-US" sz="9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-28575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176463"/>
            <a:ext cx="8001000" cy="7334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5775"/>
              </a:lnSpc>
              <a:buNone/>
            </a:pPr>
            <a:r>
              <a:rPr lang="en-US" sz="412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THANKS</a:t>
            </a:r>
            <a:endParaRPr lang="en-US" sz="4125" dirty="0"/>
          </a:p>
        </p:txBody>
      </p:sp>
      <p:sp>
        <p:nvSpPr>
          <p:cNvPr id="4" name="Text 1"/>
          <p:cNvSpPr/>
          <p:nvPr/>
        </p:nvSpPr>
        <p:spPr>
          <a:xfrm>
            <a:off x="571500" y="43624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725"/>
              </a:lnSpc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571500"/>
            <a:ext cx="366713" cy="5715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 1"/>
          <p:cNvSpPr/>
          <p:nvPr/>
        </p:nvSpPr>
        <p:spPr>
          <a:xfrm>
            <a:off x="5265420" y="-13335"/>
            <a:ext cx="3876040" cy="515747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5175"/>
              </a:lnSpc>
              <a:buNone/>
            </a:pPr>
            <a:r>
              <a:rPr lang="en-US" sz="24375" b="1" dirty="0">
                <a:solidFill>
                  <a:srgbClr val="E2C9AB">
                    <a:alpha val="7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24375" dirty="0"/>
          </a:p>
        </p:txBody>
      </p:sp>
      <p:sp>
        <p:nvSpPr>
          <p:cNvPr id="5" name="Text 2"/>
          <p:cNvSpPr/>
          <p:nvPr/>
        </p:nvSpPr>
        <p:spPr>
          <a:xfrm>
            <a:off x="571500" y="3676650"/>
            <a:ext cx="4667250" cy="5334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绪论</a:t>
            </a:r>
            <a:endParaRPr lang="en-US" sz="3000" dirty="0"/>
          </a:p>
        </p:txBody>
      </p:sp>
      <p:sp>
        <p:nvSpPr>
          <p:cNvPr id="6" name="Text 3"/>
          <p:cNvSpPr/>
          <p:nvPr/>
        </p:nvSpPr>
        <p:spPr>
          <a:xfrm>
            <a:off x="571500" y="4305300"/>
            <a:ext cx="4667250" cy="2667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l="26" r="26"/>
          <a:stretch>
            <a:fillRect/>
          </a:stretch>
        </p:blipFill>
        <p:spPr>
          <a:xfrm>
            <a:off x="0" y="0"/>
            <a:ext cx="9144000" cy="219075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85750" y="285750"/>
            <a:ext cx="619125" cy="6191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466725"/>
            <a:ext cx="80010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研究背景与意义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895350"/>
            <a:ext cx="8001000" cy="185737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460"/>
              </a:lnSpc>
              <a:buNone/>
            </a:pPr>
            <a:endParaRPr lang="en-US" sz="1050" dirty="0"/>
          </a:p>
        </p:txBody>
      </p:sp>
      <p:sp>
        <p:nvSpPr>
          <p:cNvPr id="7" name="Shape 3"/>
          <p:cNvSpPr/>
          <p:nvPr/>
        </p:nvSpPr>
        <p:spPr>
          <a:xfrm>
            <a:off x="4000500" y="1676400"/>
            <a:ext cx="1143000" cy="1143000"/>
          </a:xfrm>
          <a:prstGeom prst="ellipse">
            <a:avLst/>
          </a:prstGeom>
          <a:solidFill>
            <a:srgbClr val="BB0000"/>
          </a:solidFill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286250" y="1962150"/>
            <a:ext cx="571500" cy="5715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1500" y="3057525"/>
            <a:ext cx="80010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125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太阳能无人机应用前景</a:t>
            </a:r>
            <a:endParaRPr lang="en-US" sz="1125" dirty="0"/>
          </a:p>
        </p:txBody>
      </p:sp>
      <p:sp>
        <p:nvSpPr>
          <p:cNvPr id="10" name="Text 5"/>
          <p:cNvSpPr/>
          <p:nvPr/>
        </p:nvSpPr>
        <p:spPr>
          <a:xfrm>
            <a:off x="571500" y="3371850"/>
            <a:ext cx="80010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随着清洁能源技术的发展，太阳能无人机因其零燃料消耗和超长续航能力，在航拍、环境监测等领域展现出巨大潜力。</a:t>
            </a:r>
            <a:endParaRPr lang="en-US" sz="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85750" y="285750"/>
            <a:ext cx="619125" cy="61912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466725"/>
            <a:ext cx="28575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国内外研究现状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895350"/>
            <a:ext cx="2857500" cy="185737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460"/>
              </a:lnSpc>
              <a:buNone/>
            </a:pPr>
            <a:endParaRPr lang="en-US" sz="10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 t="33333" b="33333"/>
          <a:stretch>
            <a:fillRect/>
          </a:stretch>
        </p:blipFill>
        <p:spPr>
          <a:xfrm>
            <a:off x="571500" y="3905250"/>
            <a:ext cx="2857500" cy="952500"/>
          </a:xfrm>
          <a:prstGeom prst="roundRect">
            <a:avLst>
              <a:gd name="adj" fmla="val 5000"/>
            </a:avLst>
          </a:prstGeom>
        </p:spPr>
      </p:pic>
      <p:sp>
        <p:nvSpPr>
          <p:cNvPr id="7" name="Shape 3"/>
          <p:cNvSpPr/>
          <p:nvPr/>
        </p:nvSpPr>
        <p:spPr>
          <a:xfrm>
            <a:off x="4381500" y="933450"/>
            <a:ext cx="442913" cy="442913"/>
          </a:xfrm>
          <a:prstGeom prst="rect">
            <a:avLst/>
          </a:prstGeom>
          <a:solidFill>
            <a:srgbClr val="E17272"/>
          </a:solidFill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38650" y="990600"/>
            <a:ext cx="333375" cy="3333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381500" y="1566863"/>
            <a:ext cx="19050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25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相关文献综述</a:t>
            </a:r>
            <a:endParaRPr lang="en-US" sz="1125" dirty="0"/>
          </a:p>
        </p:txBody>
      </p:sp>
      <p:sp>
        <p:nvSpPr>
          <p:cNvPr id="10" name="Text 5"/>
          <p:cNvSpPr/>
          <p:nvPr/>
        </p:nvSpPr>
        <p:spPr>
          <a:xfrm>
            <a:off x="4381500" y="1871663"/>
            <a:ext cx="1905000" cy="762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已有多篇文献探讨太阳能无人机及其能量管理系统，如《太阳能无人机能量管理研究》等，揭示了该领域的前沿进展与挑战。</a:t>
            </a:r>
            <a:endParaRPr lang="en-US" sz="900" dirty="0"/>
          </a:p>
        </p:txBody>
      </p:sp>
      <p:sp>
        <p:nvSpPr>
          <p:cNvPr id="11" name="Shape 6"/>
          <p:cNvSpPr/>
          <p:nvPr/>
        </p:nvSpPr>
        <p:spPr>
          <a:xfrm>
            <a:off x="6667500" y="933450"/>
            <a:ext cx="442913" cy="442913"/>
          </a:xfrm>
          <a:prstGeom prst="rect">
            <a:avLst/>
          </a:prstGeom>
          <a:solidFill>
            <a:srgbClr val="DC3633"/>
          </a:solidFill>
        </p:spPr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724650" y="990600"/>
            <a:ext cx="333375" cy="3333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667500" y="1566863"/>
            <a:ext cx="19050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25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仿真平台应用</a:t>
            </a:r>
            <a:endParaRPr lang="en-US" sz="1125" dirty="0"/>
          </a:p>
        </p:txBody>
      </p:sp>
      <p:sp>
        <p:nvSpPr>
          <p:cNvPr id="14" name="Text 8"/>
          <p:cNvSpPr/>
          <p:nvPr/>
        </p:nvSpPr>
        <p:spPr>
          <a:xfrm>
            <a:off x="6667500" y="1871663"/>
            <a:ext cx="1905000" cy="762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现有研究中，仿真平台被广泛用于评估能源系统性能，如MATLAB/Simulink在飞行器能源管理中的应用案例。</a:t>
            </a:r>
            <a:endParaRPr lang="en-US" sz="900" dirty="0"/>
          </a:p>
        </p:txBody>
      </p:sp>
      <p:sp>
        <p:nvSpPr>
          <p:cNvPr id="15" name="Shape 9"/>
          <p:cNvSpPr/>
          <p:nvPr/>
        </p:nvSpPr>
        <p:spPr>
          <a:xfrm>
            <a:off x="4381500" y="3014663"/>
            <a:ext cx="442913" cy="442913"/>
          </a:xfrm>
          <a:prstGeom prst="rect">
            <a:avLst/>
          </a:prstGeom>
          <a:solidFill>
            <a:srgbClr val="DFB57F"/>
          </a:solidFill>
        </p:spPr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438650" y="3071813"/>
            <a:ext cx="333375" cy="333375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4381500" y="3648075"/>
            <a:ext cx="19050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25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研究局限分析</a:t>
            </a:r>
            <a:endParaRPr lang="en-US" sz="1125" dirty="0"/>
          </a:p>
        </p:txBody>
      </p:sp>
      <p:sp>
        <p:nvSpPr>
          <p:cNvPr id="18" name="Text 11"/>
          <p:cNvSpPr/>
          <p:nvPr/>
        </p:nvSpPr>
        <p:spPr>
          <a:xfrm>
            <a:off x="4381500" y="3952875"/>
            <a:ext cx="1905000" cy="571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多数研究聚焦于特定组件优化，缺乏整体系统集成与动态环境适应性研究，存在改进空间。</a:t>
            </a:r>
            <a:endParaRPr lang="en-US" sz="900" dirty="0"/>
          </a:p>
        </p:txBody>
      </p:sp>
      <p:sp>
        <p:nvSpPr>
          <p:cNvPr id="19" name="Shape 12"/>
          <p:cNvSpPr/>
          <p:nvPr/>
        </p:nvSpPr>
        <p:spPr>
          <a:xfrm>
            <a:off x="6667500" y="3014663"/>
            <a:ext cx="442913" cy="442913"/>
          </a:xfrm>
          <a:prstGeom prst="rect">
            <a:avLst/>
          </a:prstGeom>
          <a:solidFill>
            <a:srgbClr val="BE2124"/>
          </a:solidFill>
        </p:spPr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724650" y="3071813"/>
            <a:ext cx="333375" cy="333375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6667500" y="3648075"/>
            <a:ext cx="19050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25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本研究创新点</a:t>
            </a:r>
            <a:endParaRPr lang="en-US" sz="1125" dirty="0"/>
          </a:p>
        </p:txBody>
      </p:sp>
      <p:sp>
        <p:nvSpPr>
          <p:cNvPr id="22" name="Text 14"/>
          <p:cNvSpPr/>
          <p:nvPr/>
        </p:nvSpPr>
        <p:spPr>
          <a:xfrm>
            <a:off x="6667500" y="3952875"/>
            <a:ext cx="1905000" cy="571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本研究旨在填补上述空白，通过综合分析与实验验证，提出一套完整的太阳能无人机能量管理解决方案。</a:t>
            </a:r>
            <a:endParaRPr lang="en-US" sz="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l="26" r="26"/>
          <a:stretch>
            <a:fillRect/>
          </a:stretch>
        </p:blipFill>
        <p:spPr>
          <a:xfrm>
            <a:off x="0" y="0"/>
            <a:ext cx="9144000" cy="219075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85750" y="285750"/>
            <a:ext cx="619125" cy="6191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466725"/>
            <a:ext cx="80010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课题来源与全文结构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895350"/>
            <a:ext cx="8001000" cy="185737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460"/>
              </a:lnSpc>
              <a:buNone/>
            </a:pPr>
            <a:endParaRPr lang="en-US" sz="1050" dirty="0"/>
          </a:p>
        </p:txBody>
      </p:sp>
      <p:sp>
        <p:nvSpPr>
          <p:cNvPr id="7" name="Shape 3"/>
          <p:cNvSpPr/>
          <p:nvPr/>
        </p:nvSpPr>
        <p:spPr>
          <a:xfrm>
            <a:off x="4000500" y="1676400"/>
            <a:ext cx="1143000" cy="1143000"/>
          </a:xfrm>
          <a:prstGeom prst="ellipse">
            <a:avLst/>
          </a:prstGeom>
          <a:solidFill>
            <a:srgbClr val="BB0000"/>
          </a:solidFill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286250" y="1962150"/>
            <a:ext cx="571500" cy="5715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1500" y="3057525"/>
            <a:ext cx="80010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125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课题来源</a:t>
            </a:r>
            <a:endParaRPr lang="en-US" sz="1125" dirty="0"/>
          </a:p>
        </p:txBody>
      </p:sp>
      <p:sp>
        <p:nvSpPr>
          <p:cNvPr id="10" name="Text 5"/>
          <p:cNvSpPr/>
          <p:nvPr/>
        </p:nvSpPr>
        <p:spPr>
          <a:xfrm>
            <a:off x="571500" y="3371850"/>
            <a:ext cx="80010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本研究源于国家自然科学基金项目，旨在解决太阳能无人机能量管理的关键技术难题。</a:t>
            </a:r>
            <a:endParaRPr lang="en-US" sz="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571500"/>
            <a:ext cx="366713" cy="5715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 1"/>
          <p:cNvSpPr/>
          <p:nvPr/>
        </p:nvSpPr>
        <p:spPr>
          <a:xfrm>
            <a:off x="5238750" y="635"/>
            <a:ext cx="3905250" cy="556196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5175"/>
              </a:lnSpc>
              <a:buNone/>
            </a:pPr>
            <a:r>
              <a:rPr lang="en-US" sz="24375" b="1" dirty="0">
                <a:solidFill>
                  <a:srgbClr val="E2C9AB">
                    <a:alpha val="7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24375" dirty="0"/>
          </a:p>
        </p:txBody>
      </p:sp>
      <p:sp>
        <p:nvSpPr>
          <p:cNvPr id="5" name="Text 2"/>
          <p:cNvSpPr/>
          <p:nvPr/>
        </p:nvSpPr>
        <p:spPr>
          <a:xfrm>
            <a:off x="571500" y="3143250"/>
            <a:ext cx="4754245" cy="10668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能源系统耦合参数敏感性分析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571500" y="4305300"/>
            <a:ext cx="4667250" cy="2667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85750" y="285750"/>
            <a:ext cx="619125" cy="61912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5429250" y="1290638"/>
            <a:ext cx="857250" cy="857250"/>
          </a:xfrm>
          <a:prstGeom prst="ellipse">
            <a:avLst/>
          </a:prstGeom>
          <a:solidFill>
            <a:srgbClr val="BB0000"/>
          </a:solidFill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643563" y="1504950"/>
            <a:ext cx="428625" cy="428625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6572250" y="1290638"/>
            <a:ext cx="857250" cy="857250"/>
          </a:xfrm>
          <a:prstGeom prst="ellipse">
            <a:avLst/>
          </a:prstGeom>
          <a:solidFill>
            <a:srgbClr val="DFB57F"/>
          </a:solidFill>
        </p:spPr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786563" y="1504950"/>
            <a:ext cx="428625" cy="428625"/>
          </a:xfrm>
          <a:prstGeom prst="rect">
            <a:avLst/>
          </a:prstGeom>
        </p:spPr>
      </p:pic>
      <p:sp>
        <p:nvSpPr>
          <p:cNvPr id="8" name="Shape 3"/>
          <p:cNvSpPr/>
          <p:nvPr/>
        </p:nvSpPr>
        <p:spPr>
          <a:xfrm>
            <a:off x="7715250" y="1290638"/>
            <a:ext cx="857250" cy="857250"/>
          </a:xfrm>
          <a:prstGeom prst="ellipse">
            <a:avLst/>
          </a:prstGeom>
          <a:solidFill>
            <a:srgbClr val="BB0000"/>
          </a:solidFill>
        </p:spPr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929563" y="1504950"/>
            <a:ext cx="428625" cy="42862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71500" y="466725"/>
            <a:ext cx="80010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能源系统耦合特性</a:t>
            </a:r>
            <a:endParaRPr lang="en-US" sz="2250" dirty="0"/>
          </a:p>
        </p:txBody>
      </p:sp>
      <p:sp>
        <p:nvSpPr>
          <p:cNvPr id="11" name="Text 5"/>
          <p:cNvSpPr/>
          <p:nvPr/>
        </p:nvSpPr>
        <p:spPr>
          <a:xfrm>
            <a:off x="571500" y="895350"/>
            <a:ext cx="8001000" cy="185737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460"/>
              </a:lnSpc>
              <a:buNone/>
            </a:pPr>
            <a:endParaRPr lang="en-US" sz="1050" dirty="0"/>
          </a:p>
        </p:txBody>
      </p:sp>
      <p:sp>
        <p:nvSpPr>
          <p:cNvPr id="12" name="Shape 6"/>
          <p:cNvSpPr/>
          <p:nvPr/>
        </p:nvSpPr>
        <p:spPr>
          <a:xfrm>
            <a:off x="571500" y="3071813"/>
            <a:ext cx="571500" cy="23813"/>
          </a:xfrm>
          <a:prstGeom prst="rect">
            <a:avLst/>
          </a:prstGeom>
          <a:solidFill>
            <a:srgbClr val="BB0000"/>
          </a:solidFill>
        </p:spPr>
      </p:sp>
      <p:sp>
        <p:nvSpPr>
          <p:cNvPr id="13" name="Text 7"/>
          <p:cNvSpPr/>
          <p:nvPr/>
        </p:nvSpPr>
        <p:spPr>
          <a:xfrm>
            <a:off x="571500" y="3286125"/>
            <a:ext cx="19050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25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发电/用电功率</a:t>
            </a:r>
            <a:endParaRPr lang="en-US" sz="1125" dirty="0"/>
          </a:p>
        </p:txBody>
      </p:sp>
      <p:sp>
        <p:nvSpPr>
          <p:cNvPr id="14" name="Text 8"/>
          <p:cNvSpPr/>
          <p:nvPr/>
        </p:nvSpPr>
        <p:spPr>
          <a:xfrm>
            <a:off x="571500" y="3590925"/>
            <a:ext cx="1905000" cy="571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发电与用电功率受外部环境显著影响，如光照强度、温度变化等，需精确建模以优化能量管理。</a:t>
            </a:r>
            <a:endParaRPr lang="en-US" sz="900" dirty="0"/>
          </a:p>
        </p:txBody>
      </p:sp>
      <p:sp>
        <p:nvSpPr>
          <p:cNvPr id="15" name="Shape 9"/>
          <p:cNvSpPr/>
          <p:nvPr/>
        </p:nvSpPr>
        <p:spPr>
          <a:xfrm>
            <a:off x="3619500" y="3071813"/>
            <a:ext cx="571500" cy="23813"/>
          </a:xfrm>
          <a:prstGeom prst="rect">
            <a:avLst/>
          </a:prstGeom>
          <a:solidFill>
            <a:srgbClr val="BB0000"/>
          </a:solidFill>
        </p:spPr>
      </p:sp>
      <p:sp>
        <p:nvSpPr>
          <p:cNvPr id="16" name="Text 10"/>
          <p:cNvSpPr/>
          <p:nvPr/>
        </p:nvSpPr>
        <p:spPr>
          <a:xfrm>
            <a:off x="3619500" y="3286125"/>
            <a:ext cx="19050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25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环境依赖性</a:t>
            </a:r>
            <a:endParaRPr lang="en-US" sz="1125" dirty="0"/>
          </a:p>
        </p:txBody>
      </p:sp>
      <p:sp>
        <p:nvSpPr>
          <p:cNvPr id="17" name="Text 11"/>
          <p:cNvSpPr/>
          <p:nvPr/>
        </p:nvSpPr>
        <p:spPr>
          <a:xfrm>
            <a:off x="3619500" y="3590925"/>
            <a:ext cx="1905000" cy="571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系统性能直接关联于环境条件，理解这种依赖性是实现高效能量转换的关键。</a:t>
            </a:r>
            <a:endParaRPr lang="en-US" sz="900" dirty="0"/>
          </a:p>
        </p:txBody>
      </p:sp>
      <p:sp>
        <p:nvSpPr>
          <p:cNvPr id="18" name="Shape 12"/>
          <p:cNvSpPr/>
          <p:nvPr/>
        </p:nvSpPr>
        <p:spPr>
          <a:xfrm>
            <a:off x="6667500" y="3071813"/>
            <a:ext cx="571500" cy="23813"/>
          </a:xfrm>
          <a:prstGeom prst="rect">
            <a:avLst/>
          </a:prstGeom>
          <a:solidFill>
            <a:srgbClr val="BB0000"/>
          </a:solidFill>
        </p:spPr>
      </p:sp>
      <p:sp>
        <p:nvSpPr>
          <p:cNvPr id="19" name="Text 13"/>
          <p:cNvSpPr/>
          <p:nvPr/>
        </p:nvSpPr>
        <p:spPr>
          <a:xfrm>
            <a:off x="6667500" y="3286125"/>
            <a:ext cx="19050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25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耦合机制</a:t>
            </a:r>
            <a:endParaRPr lang="en-US" sz="1125" dirty="0"/>
          </a:p>
        </p:txBody>
      </p:sp>
      <p:sp>
        <p:nvSpPr>
          <p:cNvPr id="20" name="Text 14"/>
          <p:cNvSpPr/>
          <p:nvPr/>
        </p:nvSpPr>
        <p:spPr>
          <a:xfrm>
            <a:off x="6667500" y="3590925"/>
            <a:ext cx="1905000" cy="571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发电单元与负载间的动态交互，要求设计灵活的控制策略以适应不断变化的能源供需平衡。</a:t>
            </a:r>
            <a:endParaRPr lang="en-US" sz="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85750" y="285750"/>
            <a:ext cx="619125" cy="61912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466725"/>
            <a:ext cx="28575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敏感度分析方法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895350"/>
            <a:ext cx="2857500" cy="185737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460"/>
              </a:lnSpc>
              <a:buNone/>
            </a:pPr>
            <a:endParaRPr lang="en-US" sz="10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 t="33333" b="33333"/>
          <a:stretch>
            <a:fillRect/>
          </a:stretch>
        </p:blipFill>
        <p:spPr>
          <a:xfrm>
            <a:off x="571500" y="3905250"/>
            <a:ext cx="2857500" cy="952500"/>
          </a:xfrm>
          <a:prstGeom prst="roundRect">
            <a:avLst>
              <a:gd name="adj" fmla="val 5000"/>
            </a:avLst>
          </a:prstGeom>
        </p:spPr>
      </p:pic>
      <p:sp>
        <p:nvSpPr>
          <p:cNvPr id="7" name="Shape 3"/>
          <p:cNvSpPr/>
          <p:nvPr/>
        </p:nvSpPr>
        <p:spPr>
          <a:xfrm>
            <a:off x="4381500" y="933450"/>
            <a:ext cx="442913" cy="442913"/>
          </a:xfrm>
          <a:prstGeom prst="rect">
            <a:avLst/>
          </a:prstGeom>
          <a:solidFill>
            <a:srgbClr val="E17272"/>
          </a:solidFill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38650" y="990600"/>
            <a:ext cx="333375" cy="3333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381500" y="1566863"/>
            <a:ext cx="19050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25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Sobol方法简介</a:t>
            </a:r>
            <a:endParaRPr lang="en-US" sz="1125" dirty="0"/>
          </a:p>
        </p:txBody>
      </p:sp>
      <p:sp>
        <p:nvSpPr>
          <p:cNvPr id="10" name="Text 5"/>
          <p:cNvSpPr/>
          <p:nvPr/>
        </p:nvSpPr>
        <p:spPr>
          <a:xfrm>
            <a:off x="4381500" y="1871663"/>
            <a:ext cx="1905000" cy="571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Sobol方法是一种全局敏感度分析技术，用于量化输入参数对模型输出不确定性的影响程度。</a:t>
            </a:r>
            <a:endParaRPr lang="en-US" sz="900" dirty="0"/>
          </a:p>
        </p:txBody>
      </p:sp>
      <p:sp>
        <p:nvSpPr>
          <p:cNvPr id="11" name="Shape 6"/>
          <p:cNvSpPr/>
          <p:nvPr/>
        </p:nvSpPr>
        <p:spPr>
          <a:xfrm>
            <a:off x="6667500" y="933450"/>
            <a:ext cx="442913" cy="442913"/>
          </a:xfrm>
          <a:prstGeom prst="rect">
            <a:avLst/>
          </a:prstGeom>
          <a:solidFill>
            <a:srgbClr val="DC3633"/>
          </a:solidFill>
        </p:spPr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724650" y="990600"/>
            <a:ext cx="333375" cy="3333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667500" y="1566863"/>
            <a:ext cx="19050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25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方法步骤</a:t>
            </a:r>
            <a:endParaRPr lang="en-US" sz="1125" dirty="0"/>
          </a:p>
        </p:txBody>
      </p:sp>
      <p:sp>
        <p:nvSpPr>
          <p:cNvPr id="14" name="Text 8"/>
          <p:cNvSpPr/>
          <p:nvPr/>
        </p:nvSpPr>
        <p:spPr>
          <a:xfrm>
            <a:off x="6667500" y="1871663"/>
            <a:ext cx="1905000" cy="571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通过随机抽样和方差分解，计算各参数的一阶效应和总效应指数，评估其对输出的贡献。</a:t>
            </a:r>
            <a:endParaRPr lang="en-US" sz="900" dirty="0"/>
          </a:p>
        </p:txBody>
      </p:sp>
      <p:sp>
        <p:nvSpPr>
          <p:cNvPr id="15" name="Shape 9"/>
          <p:cNvSpPr/>
          <p:nvPr/>
        </p:nvSpPr>
        <p:spPr>
          <a:xfrm>
            <a:off x="4381500" y="2824163"/>
            <a:ext cx="442913" cy="442913"/>
          </a:xfrm>
          <a:prstGeom prst="rect">
            <a:avLst/>
          </a:prstGeom>
          <a:solidFill>
            <a:srgbClr val="DFB57F"/>
          </a:solidFill>
        </p:spPr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438650" y="2881313"/>
            <a:ext cx="333375" cy="333375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4381500" y="3457575"/>
            <a:ext cx="19050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25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参数排序</a:t>
            </a:r>
            <a:endParaRPr lang="en-US" sz="1125" dirty="0"/>
          </a:p>
        </p:txBody>
      </p:sp>
      <p:sp>
        <p:nvSpPr>
          <p:cNvPr id="18" name="Text 11"/>
          <p:cNvSpPr/>
          <p:nvPr/>
        </p:nvSpPr>
        <p:spPr>
          <a:xfrm>
            <a:off x="4381500" y="3762375"/>
            <a:ext cx="1905000" cy="571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根据计算得到的效应指数，对所有参数按其对输出影响的大小进行排序，识别关键变量。</a:t>
            </a:r>
            <a:endParaRPr lang="en-US" sz="900" dirty="0"/>
          </a:p>
        </p:txBody>
      </p:sp>
      <p:sp>
        <p:nvSpPr>
          <p:cNvPr id="19" name="Shape 12"/>
          <p:cNvSpPr/>
          <p:nvPr/>
        </p:nvSpPr>
        <p:spPr>
          <a:xfrm>
            <a:off x="6667500" y="2824163"/>
            <a:ext cx="442913" cy="442913"/>
          </a:xfrm>
          <a:prstGeom prst="rect">
            <a:avLst/>
          </a:prstGeom>
          <a:solidFill>
            <a:srgbClr val="BE2124"/>
          </a:solidFill>
        </p:spPr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724650" y="2881313"/>
            <a:ext cx="333375" cy="333375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6667500" y="3457575"/>
            <a:ext cx="19050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25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结果解读</a:t>
            </a:r>
            <a:endParaRPr lang="en-US" sz="1125" dirty="0"/>
          </a:p>
        </p:txBody>
      </p:sp>
      <p:sp>
        <p:nvSpPr>
          <p:cNvPr id="22" name="Text 14"/>
          <p:cNvSpPr/>
          <p:nvPr/>
        </p:nvSpPr>
        <p:spPr>
          <a:xfrm>
            <a:off x="6667500" y="3762375"/>
            <a:ext cx="1905000" cy="571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高敏感度参数需重点关注，低敏感度参数则可在模型简化时考虑忽略，以提高计算效率。</a:t>
            </a:r>
            <a:endParaRPr lang="en-US" sz="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1773</Words>
  <Application>WPS 演示</Application>
  <PresentationFormat>On-screen Show (16:9)</PresentationFormat>
  <Paragraphs>226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Arial</vt:lpstr>
      <vt:lpstr>宋体</vt:lpstr>
      <vt:lpstr>Wingdings</vt:lpstr>
      <vt:lpstr>微软雅黑</vt:lpstr>
      <vt:lpstr>微软雅黑</vt:lpstr>
      <vt:lpstr>Calibri</vt:lpstr>
      <vt:lpstr>Arial Unicode MS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爱因斯坦</cp:lastModifiedBy>
  <cp:revision>2</cp:revision>
  <dcterms:created xsi:type="dcterms:W3CDTF">2025-05-14T13:45:00Z</dcterms:created>
  <dcterms:modified xsi:type="dcterms:W3CDTF">2025-05-14T13:56:58Z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B7DF90C4EA564B88BD35CEDD1E2F1776_12</vt:lpwstr>
  </property>
  <property fmtid="{D5CDD505-2E9C-101B-9397-08002B2CF9AE}" pid="3" name="KSOProductBuildVer">
    <vt:lpwstr>2052-12.1.0.20784</vt:lpwstr>
  </property>
</Properties>
</file>